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77" r:id="rId2"/>
    <p:sldId id="264" r:id="rId3"/>
    <p:sldId id="282" r:id="rId4"/>
    <p:sldId id="283" r:id="rId5"/>
    <p:sldId id="280" r:id="rId6"/>
    <p:sldId id="267" r:id="rId7"/>
    <p:sldId id="279" r:id="rId8"/>
    <p:sldId id="278" r:id="rId9"/>
    <p:sldId id="284" r:id="rId10"/>
    <p:sldId id="285" r:id="rId11"/>
    <p:sldId id="286" r:id="rId12"/>
    <p:sldId id="287" r:id="rId13"/>
    <p:sldId id="27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02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445984611852881"/>
          <c:y val="7.88348742419724E-2"/>
          <c:w val="0.77200709731620276"/>
          <c:h val="0.69912702434573981"/>
        </c:manualLayout>
      </c:layout>
      <c:bar3DChart>
        <c:barDir val="col"/>
        <c:grouping val="clustered"/>
        <c:varyColors val="0"/>
        <c:ser>
          <c:idx val="0"/>
          <c:order val="0"/>
          <c:tx>
            <c:v>2017</c:v>
          </c:tx>
          <c:spPr>
            <a:solidFill>
              <a:srgbClr val="0070C0"/>
            </a:solidFill>
          </c:spPr>
          <c:invertIfNegative val="0"/>
          <c:dPt>
            <c:idx val="6"/>
            <c:invertIfNegative val="0"/>
            <c:bubble3D val="0"/>
          </c:dPt>
          <c:cat>
            <c:strRef>
              <c:f>'Summary Sheet'!$B$2:$Q$2</c:f>
              <c:strCache>
                <c:ptCount val="16"/>
                <c:pt idx="0">
                  <c:v>Hays Mine</c:v>
                </c:pt>
                <c:pt idx="1">
                  <c:v>Pittsburgh</c:v>
                </c:pt>
                <c:pt idx="2">
                  <c:v>Westview</c:v>
                </c:pt>
                <c:pt idx="3">
                  <c:v>Midland</c:v>
                </c:pt>
                <c:pt idx="4">
                  <c:v>Weirton</c:v>
                </c:pt>
                <c:pt idx="5">
                  <c:v>Wheeling</c:v>
                </c:pt>
                <c:pt idx="6">
                  <c:v>Parkersburgh</c:v>
                </c:pt>
                <c:pt idx="7">
                  <c:v>St. Albans</c:v>
                </c:pt>
                <c:pt idx="8">
                  <c:v>Huntington</c:v>
                </c:pt>
                <c:pt idx="9">
                  <c:v>Ashland</c:v>
                </c:pt>
                <c:pt idx="10">
                  <c:v>Portsmouth</c:v>
                </c:pt>
                <c:pt idx="11">
                  <c:v>Maysville</c:v>
                </c:pt>
                <c:pt idx="12">
                  <c:v>Cincinnati</c:v>
                </c:pt>
                <c:pt idx="13">
                  <c:v>Louisville</c:v>
                </c:pt>
                <c:pt idx="14">
                  <c:v>Evansville</c:v>
                </c:pt>
                <c:pt idx="15">
                  <c:v>Paducah</c:v>
                </c:pt>
              </c:strCache>
            </c:strRef>
          </c:cat>
          <c:val>
            <c:numRef>
              <c:f>'Summary Sheet'!$B$20:$Q$20</c:f>
              <c:numCache>
                <c:formatCode>General</c:formatCode>
                <c:ptCount val="16"/>
                <c:pt idx="0">
                  <c:v>120</c:v>
                </c:pt>
                <c:pt idx="1">
                  <c:v>119</c:v>
                </c:pt>
                <c:pt idx="2">
                  <c:v>70</c:v>
                </c:pt>
                <c:pt idx="3">
                  <c:v>120</c:v>
                </c:pt>
                <c:pt idx="4">
                  <c:v>99</c:v>
                </c:pt>
                <c:pt idx="5">
                  <c:v>120</c:v>
                </c:pt>
                <c:pt idx="6">
                  <c:v>105</c:v>
                </c:pt>
                <c:pt idx="7">
                  <c:v>32</c:v>
                </c:pt>
                <c:pt idx="8">
                  <c:v>110</c:v>
                </c:pt>
                <c:pt idx="9">
                  <c:v>108</c:v>
                </c:pt>
                <c:pt idx="10">
                  <c:v>120</c:v>
                </c:pt>
                <c:pt idx="11">
                  <c:v>120</c:v>
                </c:pt>
                <c:pt idx="12">
                  <c:v>120</c:v>
                </c:pt>
                <c:pt idx="13">
                  <c:v>113</c:v>
                </c:pt>
                <c:pt idx="14">
                  <c:v>120</c:v>
                </c:pt>
                <c:pt idx="15">
                  <c:v>120</c:v>
                </c:pt>
              </c:numCache>
            </c:numRef>
          </c:val>
        </c:ser>
        <c:ser>
          <c:idx val="1"/>
          <c:order val="1"/>
          <c:tx>
            <c:v>2016</c:v>
          </c:tx>
          <c:spPr>
            <a:solidFill>
              <a:srgbClr val="CC3300"/>
            </a:solidFill>
          </c:spPr>
          <c:invertIfNegative val="0"/>
          <c:cat>
            <c:strRef>
              <c:f>'Summary Sheet'!$B$2:$Q$2</c:f>
              <c:strCache>
                <c:ptCount val="16"/>
                <c:pt idx="0">
                  <c:v>Hays Mine</c:v>
                </c:pt>
                <c:pt idx="1">
                  <c:v>Pittsburgh</c:v>
                </c:pt>
                <c:pt idx="2">
                  <c:v>Westview</c:v>
                </c:pt>
                <c:pt idx="3">
                  <c:v>Midland</c:v>
                </c:pt>
                <c:pt idx="4">
                  <c:v>Weirton</c:v>
                </c:pt>
                <c:pt idx="5">
                  <c:v>Wheeling</c:v>
                </c:pt>
                <c:pt idx="6">
                  <c:v>Parkersburgh</c:v>
                </c:pt>
                <c:pt idx="7">
                  <c:v>St. Albans</c:v>
                </c:pt>
                <c:pt idx="8">
                  <c:v>Huntington</c:v>
                </c:pt>
                <c:pt idx="9">
                  <c:v>Ashland</c:v>
                </c:pt>
                <c:pt idx="10">
                  <c:v>Portsmouth</c:v>
                </c:pt>
                <c:pt idx="11">
                  <c:v>Maysville</c:v>
                </c:pt>
                <c:pt idx="12">
                  <c:v>Cincinnati</c:v>
                </c:pt>
                <c:pt idx="13">
                  <c:v>Louisville</c:v>
                </c:pt>
                <c:pt idx="14">
                  <c:v>Evansville</c:v>
                </c:pt>
                <c:pt idx="15">
                  <c:v>Paducah</c:v>
                </c:pt>
              </c:strCache>
            </c:strRef>
          </c:cat>
          <c:val>
            <c:numRef>
              <c:f>'Summary Sheet'!$B$54:$Q$54</c:f>
              <c:numCache>
                <c:formatCode>General</c:formatCode>
                <c:ptCount val="16"/>
                <c:pt idx="0">
                  <c:v>121</c:v>
                </c:pt>
                <c:pt idx="1">
                  <c:v>51</c:v>
                </c:pt>
                <c:pt idx="2">
                  <c:v>109</c:v>
                </c:pt>
                <c:pt idx="3">
                  <c:v>121</c:v>
                </c:pt>
                <c:pt idx="4">
                  <c:v>121</c:v>
                </c:pt>
                <c:pt idx="5">
                  <c:v>121</c:v>
                </c:pt>
                <c:pt idx="6">
                  <c:v>99</c:v>
                </c:pt>
                <c:pt idx="7">
                  <c:v>80</c:v>
                </c:pt>
                <c:pt idx="8">
                  <c:v>121</c:v>
                </c:pt>
                <c:pt idx="9">
                  <c:v>112</c:v>
                </c:pt>
                <c:pt idx="10">
                  <c:v>120</c:v>
                </c:pt>
                <c:pt idx="11">
                  <c:v>119</c:v>
                </c:pt>
                <c:pt idx="12">
                  <c:v>121</c:v>
                </c:pt>
                <c:pt idx="13">
                  <c:v>121</c:v>
                </c:pt>
                <c:pt idx="14">
                  <c:v>121</c:v>
                </c:pt>
                <c:pt idx="15">
                  <c:v>121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5"/>
        <c:gapDepth val="111"/>
        <c:shape val="box"/>
        <c:axId val="558657168"/>
        <c:axId val="558657560"/>
        <c:axId val="0"/>
      </c:bar3DChart>
      <c:catAx>
        <c:axId val="5586571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58657560"/>
        <c:crosses val="autoZero"/>
        <c:auto val="1"/>
        <c:lblAlgn val="ctr"/>
        <c:lblOffset val="100"/>
        <c:noMultiLvlLbl val="0"/>
      </c:catAx>
      <c:valAx>
        <c:axId val="558657560"/>
        <c:scaling>
          <c:orientation val="minMax"/>
          <c:max val="122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586571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0.09931</cdr:x>
      <cdr:y>0.00767</cdr:y>
    </cdr:from>
    <cdr:to>
      <cdr:x>0.86045</cdr:x>
      <cdr:y>0.09784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26820" y="48994"/>
          <a:ext cx="9403080" cy="5759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en-US" sz="2000" dirty="0">
              <a:latin typeface="Times New Roman" pitchFamily="18" charset="0"/>
              <a:cs typeface="Times New Roman" pitchFamily="18" charset="0"/>
            </a:rPr>
            <a:t>ODS Operations</a:t>
          </a:r>
          <a:r>
            <a:rPr lang="en-US" sz="2000" baseline="0" dirty="0">
              <a:latin typeface="Times New Roman" pitchFamily="18" charset="0"/>
              <a:cs typeface="Times New Roman" pitchFamily="18" charset="0"/>
            </a:rPr>
            <a:t> Summary </a:t>
          </a:r>
          <a:r>
            <a:rPr lang="en-US" sz="2000" baseline="0" dirty="0" smtClean="0">
              <a:latin typeface="Times New Roman" pitchFamily="18" charset="0"/>
              <a:cs typeface="Times New Roman" pitchFamily="18" charset="0"/>
            </a:rPr>
            <a:t>Jan 1 – Apr 30 </a:t>
          </a:r>
          <a:r>
            <a:rPr lang="en-US" sz="2000" baseline="0" dirty="0">
              <a:latin typeface="Times New Roman" pitchFamily="18" charset="0"/>
              <a:cs typeface="Times New Roman" pitchFamily="18" charset="0"/>
            </a:rPr>
            <a:t>(2017 vs. 2016) </a:t>
          </a:r>
          <a:endParaRPr lang="en-US" sz="20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0.92089</cdr:x>
      <cdr:y>0.34891</cdr:y>
    </cdr:from>
    <cdr:to>
      <cdr:x>0.99244</cdr:x>
      <cdr:y>0.43254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1376660" y="2034540"/>
          <a:ext cx="883920" cy="4876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0.0074</cdr:x>
      <cdr:y>0.21593</cdr:y>
    </cdr:from>
    <cdr:to>
      <cdr:x>0.02467</cdr:x>
      <cdr:y>0.64062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91440" y="1379220"/>
          <a:ext cx="213360" cy="27127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0.11904</cdr:x>
      <cdr:y>0.0167</cdr:y>
    </cdr:from>
    <cdr:to>
      <cdr:x>0.1431</cdr:x>
      <cdr:y>0.50224</cdr:y>
    </cdr:to>
    <cdr:sp macro="" textlink="">
      <cdr:nvSpPr>
        <cdr:cNvPr id="7" name="TextBox 6"/>
        <cdr:cNvSpPr txBox="1"/>
      </cdr:nvSpPr>
      <cdr:spPr>
        <a:xfrm xmlns:a="http://schemas.openxmlformats.org/drawingml/2006/main" rot="16200000">
          <a:off x="68580" y="1508760"/>
          <a:ext cx="3101340" cy="2971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0.90177</cdr:x>
      <cdr:y>0.46287</cdr:y>
    </cdr:from>
    <cdr:to>
      <cdr:x>0.91288</cdr:x>
      <cdr:y>0.4877</cdr:y>
    </cdr:to>
    <cdr:sp macro="" textlink="">
      <cdr:nvSpPr>
        <cdr:cNvPr id="8" name="Rectangle 7"/>
        <cdr:cNvSpPr/>
      </cdr:nvSpPr>
      <cdr:spPr>
        <a:xfrm xmlns:a="http://schemas.openxmlformats.org/drawingml/2006/main">
          <a:off x="11140440" y="2956560"/>
          <a:ext cx="137252" cy="158601"/>
        </a:xfrm>
        <a:prstGeom xmlns:a="http://schemas.openxmlformats.org/drawingml/2006/main" prst="rect">
          <a:avLst/>
        </a:prstGeom>
        <a:solidFill xmlns:a="http://schemas.openxmlformats.org/drawingml/2006/main">
          <a:srgbClr val="0070C0"/>
        </a:solidFill>
        <a:ln xmlns:a="http://schemas.openxmlformats.org/drawingml/2006/main" w="25400" cap="flat" cmpd="sng" algn="ctr">
          <a:solidFill>
            <a:srgbClr val="0070C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0.90239</cdr:x>
      <cdr:y>0.54399</cdr:y>
    </cdr:from>
    <cdr:to>
      <cdr:x>0.9135</cdr:x>
      <cdr:y>0.56882</cdr:y>
    </cdr:to>
    <cdr:sp macro="" textlink="">
      <cdr:nvSpPr>
        <cdr:cNvPr id="9" name="Rectangle 8"/>
        <cdr:cNvSpPr/>
      </cdr:nvSpPr>
      <cdr:spPr>
        <a:xfrm xmlns:a="http://schemas.openxmlformats.org/drawingml/2006/main">
          <a:off x="11148060" y="3474720"/>
          <a:ext cx="137252" cy="158601"/>
        </a:xfrm>
        <a:prstGeom xmlns:a="http://schemas.openxmlformats.org/drawingml/2006/main" prst="rect">
          <a:avLst/>
        </a:prstGeom>
        <a:solidFill xmlns:a="http://schemas.openxmlformats.org/drawingml/2006/main">
          <a:srgbClr val="C00000"/>
        </a:solidFill>
        <a:ln xmlns:a="http://schemas.openxmlformats.org/drawingml/2006/main" w="25400" cap="flat" cmpd="sng" algn="ctr">
          <a:solidFill>
            <a:srgbClr val="C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0.92027</cdr:x>
      <cdr:y>0.45213</cdr:y>
    </cdr:from>
    <cdr:to>
      <cdr:x>1</cdr:x>
      <cdr:y>0.49526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11368990" y="2887980"/>
          <a:ext cx="984934" cy="2754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400" b="0" dirty="0">
              <a:latin typeface="Times New Roman" pitchFamily="18" charset="0"/>
              <a:cs typeface="Times New Roman" pitchFamily="18" charset="0"/>
            </a:rPr>
            <a:t>2017</a:t>
          </a:r>
        </a:p>
      </cdr:txBody>
    </cdr:sp>
  </cdr:relSizeAnchor>
  <cdr:relSizeAnchor xmlns:cdr="http://schemas.openxmlformats.org/drawingml/2006/chartDrawing">
    <cdr:from>
      <cdr:x>0.92027</cdr:x>
      <cdr:y>0.53445</cdr:y>
    </cdr:from>
    <cdr:to>
      <cdr:x>1</cdr:x>
      <cdr:y>0.57758</cdr:y>
    </cdr:to>
    <cdr:sp macro="" textlink="">
      <cdr:nvSpPr>
        <cdr:cNvPr id="11" name="TextBox 1"/>
        <cdr:cNvSpPr txBox="1"/>
      </cdr:nvSpPr>
      <cdr:spPr>
        <a:xfrm xmlns:a="http://schemas.openxmlformats.org/drawingml/2006/main">
          <a:off x="11925300" y="3413760"/>
          <a:ext cx="984934" cy="2754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400" b="0">
              <a:latin typeface="Times New Roman" pitchFamily="18" charset="0"/>
              <a:cs typeface="Times New Roman" pitchFamily="18" charset="0"/>
            </a:rPr>
            <a:t>2016</a:t>
          </a:r>
        </a:p>
      </cdr:txBody>
    </cdr:sp>
  </cdr:relSizeAnchor>
  <cdr:relSizeAnchor xmlns:cdr="http://schemas.openxmlformats.org/drawingml/2006/chartDrawing">
    <cdr:from>
      <cdr:x>0.10821</cdr:x>
      <cdr:y>0.10256</cdr:y>
    </cdr:from>
    <cdr:to>
      <cdr:x>0.87367</cdr:x>
      <cdr:y>0.10281</cdr:y>
    </cdr:to>
    <cdr:sp macro="" textlink="">
      <cdr:nvSpPr>
        <cdr:cNvPr id="16" name="Straight Connector 15"/>
        <cdr:cNvSpPr/>
      </cdr:nvSpPr>
      <cdr:spPr>
        <a:xfrm xmlns:a="http://schemas.openxmlformats.org/drawingml/2006/main">
          <a:off x="993119" y="609600"/>
          <a:ext cx="7025397" cy="1486"/>
        </a:xfrm>
        <a:prstGeom xmlns:a="http://schemas.openxmlformats.org/drawingml/2006/main" prst="line">
          <a:avLst/>
        </a:prstGeom>
        <a:ln xmlns:a="http://schemas.openxmlformats.org/drawingml/2006/main" w="63500">
          <a:solidFill>
            <a:srgbClr val="FFC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</cdr:x>
      <cdr:y>0.27378</cdr:y>
    </cdr:from>
    <cdr:to>
      <cdr:x>0.02406</cdr:x>
      <cdr:y>0.54578</cdr:y>
    </cdr:to>
    <cdr:sp macro="" textlink="">
      <cdr:nvSpPr>
        <cdr:cNvPr id="19" name="TextBox 18"/>
        <cdr:cNvSpPr txBox="1"/>
      </cdr:nvSpPr>
      <cdr:spPr>
        <a:xfrm xmlns:a="http://schemas.openxmlformats.org/drawingml/2006/main" rot="16200000">
          <a:off x="-720090" y="2468880"/>
          <a:ext cx="1737360" cy="2971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0.14742</cdr:x>
      <cdr:y>0.32329</cdr:y>
    </cdr:from>
    <cdr:to>
      <cdr:x>0.19121</cdr:x>
      <cdr:y>0.67283</cdr:y>
    </cdr:to>
    <cdr:sp macro="" textlink="">
      <cdr:nvSpPr>
        <cdr:cNvPr id="20" name="TextBox 19"/>
        <cdr:cNvSpPr txBox="1"/>
      </cdr:nvSpPr>
      <cdr:spPr>
        <a:xfrm xmlns:a="http://schemas.openxmlformats.org/drawingml/2006/main" rot="16200000">
          <a:off x="975360" y="2910840"/>
          <a:ext cx="2232660" cy="5410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0.02518</cdr:x>
      <cdr:y>0</cdr:y>
    </cdr:from>
    <cdr:to>
      <cdr:x>0.05861</cdr:x>
      <cdr:y>0.7052</cdr:y>
    </cdr:to>
    <cdr:sp macro="" textlink="">
      <cdr:nvSpPr>
        <cdr:cNvPr id="22" name="TextBox 21"/>
        <cdr:cNvSpPr txBox="1"/>
      </cdr:nvSpPr>
      <cdr:spPr>
        <a:xfrm xmlns:a="http://schemas.openxmlformats.org/drawingml/2006/main" rot="16200000">
          <a:off x="-1657461" y="1278981"/>
          <a:ext cx="4083968" cy="3068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400" dirty="0" smtClean="0">
              <a:latin typeface="Times New Roman" pitchFamily="18" charset="0"/>
              <a:cs typeface="Times New Roman" pitchFamily="18" charset="0"/>
            </a:rPr>
            <a:t>Daily </a:t>
          </a:r>
          <a:r>
            <a:rPr lang="en-US" sz="1400" dirty="0">
              <a:latin typeface="Times New Roman" pitchFamily="18" charset="0"/>
              <a:cs typeface="Times New Roman" pitchFamily="18" charset="0"/>
            </a:rPr>
            <a:t>Raw</a:t>
          </a:r>
          <a:r>
            <a:rPr lang="en-US" sz="1400" baseline="0" dirty="0">
              <a:latin typeface="Times New Roman" pitchFamily="18" charset="0"/>
              <a:cs typeface="Times New Roman" pitchFamily="18" charset="0"/>
            </a:rPr>
            <a:t> Water </a:t>
          </a:r>
          <a:r>
            <a:rPr lang="en-US" sz="1800" baseline="0" dirty="0">
              <a:latin typeface="Times New Roman" pitchFamily="18" charset="0"/>
              <a:cs typeface="Times New Roman" pitchFamily="18" charset="0"/>
            </a:rPr>
            <a:t>Samples</a:t>
          </a:r>
          <a:r>
            <a:rPr lang="en-US" sz="1400" baseline="0" dirty="0">
              <a:latin typeface="Times New Roman" pitchFamily="18" charset="0"/>
              <a:cs typeface="Times New Roman" pitchFamily="18" charset="0"/>
            </a:rPr>
            <a:t> Analyzed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0.92027</cdr:x>
      <cdr:y>0.48076</cdr:y>
    </cdr:from>
    <cdr:to>
      <cdr:x>1</cdr:x>
      <cdr:y>0.52389</cdr:y>
    </cdr:to>
    <cdr:sp macro="" textlink="">
      <cdr:nvSpPr>
        <cdr:cNvPr id="24" name="TextBox 1"/>
        <cdr:cNvSpPr txBox="1"/>
      </cdr:nvSpPr>
      <cdr:spPr>
        <a:xfrm xmlns:a="http://schemas.openxmlformats.org/drawingml/2006/main">
          <a:off x="11368946" y="3070845"/>
          <a:ext cx="984978" cy="2754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endParaRPr lang="en-US" sz="1400" b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0.90115</cdr:x>
      <cdr:y>0.39248</cdr:y>
    </cdr:from>
    <cdr:to>
      <cdr:x>0.91596</cdr:x>
      <cdr:y>0.39273</cdr:y>
    </cdr:to>
    <cdr:sp macro="" textlink="">
      <cdr:nvSpPr>
        <cdr:cNvPr id="25" name="Straight Connector 24"/>
        <cdr:cNvSpPr/>
      </cdr:nvSpPr>
      <cdr:spPr>
        <a:xfrm xmlns:a="http://schemas.openxmlformats.org/drawingml/2006/main">
          <a:off x="11132768" y="2506982"/>
          <a:ext cx="182961" cy="1597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44450" cap="flat" cmpd="sng" algn="ctr">
          <a:solidFill>
            <a:srgbClr val="FFC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0.9128</cdr:x>
      <cdr:y>0.3555</cdr:y>
    </cdr:from>
    <cdr:to>
      <cdr:x>1</cdr:x>
      <cdr:y>0.48434</cdr:y>
    </cdr:to>
    <cdr:sp macro="" textlink="">
      <cdr:nvSpPr>
        <cdr:cNvPr id="26" name="TextBox 1"/>
        <cdr:cNvSpPr txBox="1"/>
      </cdr:nvSpPr>
      <cdr:spPr>
        <a:xfrm xmlns:a="http://schemas.openxmlformats.org/drawingml/2006/main">
          <a:off x="8332514" y="1677891"/>
          <a:ext cx="796007" cy="6081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400" b="0" dirty="0">
              <a:latin typeface="Times New Roman" pitchFamily="18" charset="0"/>
              <a:cs typeface="Times New Roman" pitchFamily="18" charset="0"/>
            </a:rPr>
            <a:t>Total </a:t>
          </a:r>
          <a:r>
            <a:rPr lang="en-US" sz="1400" b="0" dirty="0" smtClean="0">
              <a:latin typeface="Times New Roman" pitchFamily="18" charset="0"/>
              <a:cs typeface="Times New Roman" pitchFamily="18" charset="0"/>
            </a:rPr>
            <a:t>Possible </a:t>
          </a:r>
          <a:endParaRPr lang="en-US" sz="1400" b="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74A14E-285F-44D0-9632-D75B776A24D9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90D53-DA12-490D-AF84-47BD53E64D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287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Maysville</a:t>
            </a:r>
            <a:r>
              <a:rPr lang="en-US" baseline="0" dirty="0" smtClean="0"/>
              <a:t> is not on this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F3908-978F-4FB0-AC43-2B183D06959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386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0034F35-BEAC-4115-80C5-B31F6F9D9F8F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34F35-BEAC-4115-80C5-B31F6F9D9F8F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34F35-BEAC-4115-80C5-B31F6F9D9F8F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34F35-BEAC-4115-80C5-B31F6F9D9F8F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34F35-BEAC-4115-80C5-B31F6F9D9F8F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34F35-BEAC-4115-80C5-B31F6F9D9F8F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34F35-BEAC-4115-80C5-B31F6F9D9F8F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34F35-BEAC-4115-80C5-B31F6F9D9F8F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34F35-BEAC-4115-80C5-B31F6F9D9F8F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0034F35-BEAC-4115-80C5-B31F6F9D9F8F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0034F35-BEAC-4115-80C5-B31F6F9D9F8F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0034F35-BEAC-4115-80C5-B31F6F9D9F8F}" type="datetimeFigureOut">
              <a:rPr lang="en-US" smtClean="0"/>
              <a:pPr/>
              <a:t>5/30/2017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 </a:t>
            </a:r>
            <a:r>
              <a:rPr lang="en-US" dirty="0" smtClean="0"/>
              <a:t>Water </a:t>
            </a:r>
            <a:r>
              <a:rPr lang="en-US" dirty="0" smtClean="0"/>
              <a:t>Protection &amp; Emergency Response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038600"/>
            <a:ext cx="7772400" cy="1199704"/>
          </a:xfrm>
        </p:spPr>
        <p:txBody>
          <a:bodyPr/>
          <a:lstStyle/>
          <a:p>
            <a:r>
              <a:rPr lang="en-US" b="1" i="1" dirty="0" smtClean="0"/>
              <a:t>Informational Item</a:t>
            </a:r>
            <a:endParaRPr lang="en-US" b="1" i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838200" y="5791200"/>
            <a:ext cx="7772400" cy="1199704"/>
          </a:xfrm>
          <a:prstGeom prst="rect">
            <a:avLst/>
          </a:prstGeom>
        </p:spPr>
        <p:txBody>
          <a:bodyPr vert="horz" lIns="45720" rIns="45720">
            <a:normAutofit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b="1" dirty="0" smtClean="0">
                <a:solidFill>
                  <a:schemeClr val="bg1"/>
                </a:solidFill>
              </a:rPr>
              <a:t>Technical Committee Meeting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June 6-7, 2017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12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Tow and Barges Pinned Against Dam Face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1447800"/>
            <a:ext cx="4368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G:\AUSTIN C SETTOON\Racine_Settoon\IMG_01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971800"/>
            <a:ext cx="4368800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50303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 Stuck in Dam Gate</a:t>
            </a:r>
            <a:endParaRPr lang="en-US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0"/>
            <a:ext cx="4859867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G:\AUSTIN C SETTOON\Racine_Settoon\IMG_1115-e1488655385238-683x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6710" y="1524000"/>
            <a:ext cx="3100090" cy="46478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2170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4038600"/>
            <a:ext cx="2057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endPos="0" dist="50800" dir="5400000" sy="-100000" algn="bl" rotWithShape="0"/>
            <a:softEdge rad="889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Utility Notifications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Upon initial NRC report, ORSANCO phoned all Ohio River surface water utilities from Huntington, WV to Louisville, KY</a:t>
            </a:r>
          </a:p>
          <a:p>
            <a:r>
              <a:rPr lang="en-US" dirty="0" smtClean="0"/>
              <a:t>State agencies actively worked with utilities to ensure readiness </a:t>
            </a:r>
          </a:p>
          <a:p>
            <a:r>
              <a:rPr lang="en-US" dirty="0" smtClean="0"/>
              <a:t>GCWW </a:t>
            </a:r>
            <a:r>
              <a:rPr lang="en-US" dirty="0" smtClean="0"/>
              <a:t>obtained sample material to test analytical method</a:t>
            </a:r>
          </a:p>
          <a:p>
            <a:r>
              <a:rPr lang="en-US" dirty="0"/>
              <a:t>Email to spills distribution list</a:t>
            </a:r>
          </a:p>
          <a:p>
            <a:pPr lvl="1"/>
            <a:r>
              <a:rPr lang="en-US" dirty="0"/>
              <a:t>Updates provided throughout </a:t>
            </a:r>
            <a:r>
              <a:rPr lang="en-US" dirty="0" smtClean="0"/>
              <a:t>event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56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Source Water </a:t>
            </a:r>
            <a:r>
              <a:rPr lang="en-US" dirty="0" smtClean="0"/>
              <a:t>Protection</a:t>
            </a:r>
            <a:endParaRPr lang="en-US" dirty="0" smtClean="0"/>
          </a:p>
          <a:p>
            <a:endParaRPr lang="en-US" sz="1200" dirty="0" smtClean="0"/>
          </a:p>
          <a:p>
            <a:r>
              <a:rPr lang="en-US" dirty="0" smtClean="0"/>
              <a:t>Emergency </a:t>
            </a:r>
            <a:r>
              <a:rPr lang="en-US" dirty="0" smtClean="0"/>
              <a:t>Response</a:t>
            </a:r>
            <a:endParaRPr lang="en-US" dirty="0" smtClean="0"/>
          </a:p>
          <a:p>
            <a:endParaRPr lang="en-US" sz="1200" dirty="0" smtClean="0"/>
          </a:p>
          <a:p>
            <a:r>
              <a:rPr lang="en-US" dirty="0" smtClean="0"/>
              <a:t>Organics Detection System Operation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Water Programs Update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 Water Protection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GCWW/NKWD </a:t>
            </a:r>
            <a:r>
              <a:rPr lang="en-US" dirty="0" smtClean="0"/>
              <a:t>Source Water Protection Plan</a:t>
            </a:r>
            <a:endParaRPr lang="en-US" dirty="0" smtClean="0"/>
          </a:p>
          <a:p>
            <a:pPr lvl="1"/>
            <a:r>
              <a:rPr lang="en-US" dirty="0" smtClean="0"/>
              <a:t>Continue </a:t>
            </a:r>
            <a:r>
              <a:rPr lang="en-US" dirty="0" smtClean="0"/>
              <a:t>to host joint meetings</a:t>
            </a:r>
          </a:p>
          <a:p>
            <a:endParaRPr lang="en-US" sz="900" dirty="0" smtClean="0"/>
          </a:p>
          <a:p>
            <a:r>
              <a:rPr lang="en-US" dirty="0" smtClean="0"/>
              <a:t>Corona – Water Suite Webinar</a:t>
            </a:r>
          </a:p>
          <a:p>
            <a:pPr lvl="1"/>
            <a:r>
              <a:rPr lang="en-US" dirty="0" smtClean="0"/>
              <a:t>Software developed in wake of 2014 </a:t>
            </a:r>
            <a:r>
              <a:rPr lang="en-US" dirty="0" smtClean="0"/>
              <a:t>MCHM spill </a:t>
            </a:r>
          </a:p>
          <a:p>
            <a:pPr lvl="1"/>
            <a:r>
              <a:rPr lang="en-US" dirty="0" smtClean="0"/>
              <a:t>Potential Contaminant Source Inventory</a:t>
            </a:r>
          </a:p>
          <a:p>
            <a:pPr lvl="1"/>
            <a:r>
              <a:rPr lang="en-US" dirty="0" smtClean="0"/>
              <a:t>Compiles data from existing databases and uses satellite imagery</a:t>
            </a:r>
          </a:p>
          <a:p>
            <a:pPr lvl="1"/>
            <a:r>
              <a:rPr lang="en-US" dirty="0" smtClean="0"/>
              <a:t>Potential </a:t>
            </a:r>
            <a:r>
              <a:rPr lang="en-US" dirty="0" smtClean="0"/>
              <a:t>Ohio River pilot project (US EPA)</a:t>
            </a:r>
            <a:endParaRPr lang="en-US" dirty="0" smtClean="0"/>
          </a:p>
          <a:p>
            <a:endParaRPr lang="en-US" sz="900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617106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 Water Protection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ODS Next Gen </a:t>
            </a:r>
          </a:p>
          <a:p>
            <a:pPr lvl="1"/>
            <a:r>
              <a:rPr lang="en-US" dirty="0" smtClean="0"/>
              <a:t>Kickoff dialogue looking at future ODS options</a:t>
            </a:r>
          </a:p>
          <a:p>
            <a:pPr lvl="1"/>
            <a:endParaRPr lang="en-US" sz="1000" dirty="0" smtClean="0"/>
          </a:p>
          <a:p>
            <a:r>
              <a:rPr lang="en-US" dirty="0" smtClean="0"/>
              <a:t>WV American Water</a:t>
            </a:r>
          </a:p>
          <a:p>
            <a:pPr lvl="1"/>
            <a:r>
              <a:rPr lang="en-US" dirty="0" smtClean="0"/>
              <a:t>Site visit to Ashland Water to demo ODS equipment</a:t>
            </a:r>
          </a:p>
          <a:p>
            <a:pPr lvl="1"/>
            <a:r>
              <a:rPr lang="en-US" dirty="0" smtClean="0"/>
              <a:t>Evaluate potential application at Kanawha Valley</a:t>
            </a:r>
          </a:p>
          <a:p>
            <a:endParaRPr lang="en-US" sz="1000" dirty="0" smtClean="0"/>
          </a:p>
          <a:p>
            <a:r>
              <a:rPr lang="en-US" dirty="0" smtClean="0"/>
              <a:t>WV Annual SWP Meeting</a:t>
            </a:r>
          </a:p>
          <a:p>
            <a:pPr lvl="1"/>
            <a:r>
              <a:rPr lang="en-US" dirty="0" smtClean="0"/>
              <a:t>GIS </a:t>
            </a:r>
            <a:r>
              <a:rPr lang="en-US" dirty="0" smtClean="0"/>
              <a:t>applications for source water protection</a:t>
            </a:r>
            <a:endParaRPr lang="en-US" dirty="0" smtClean="0"/>
          </a:p>
          <a:p>
            <a:pPr lvl="1"/>
            <a:r>
              <a:rPr lang="en-US" dirty="0" smtClean="0"/>
              <a:t>Above Ground Storage Tank update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188287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Emergency Response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Focus groups established to improve coordination of emergency response activities.</a:t>
            </a:r>
            <a:endParaRPr lang="en-US" dirty="0" smtClean="0"/>
          </a:p>
          <a:p>
            <a:pPr lvl="1"/>
            <a:endParaRPr lang="en-US" sz="900" dirty="0" smtClean="0"/>
          </a:p>
          <a:p>
            <a:pPr lvl="1"/>
            <a:r>
              <a:rPr lang="en-US" dirty="0" smtClean="0"/>
              <a:t>Marietta and Cincinnati Focus groups met in April</a:t>
            </a:r>
            <a:endParaRPr lang="en-US" dirty="0" smtClean="0"/>
          </a:p>
          <a:p>
            <a:pPr lvl="2"/>
            <a:r>
              <a:rPr lang="en-US" dirty="0" smtClean="0"/>
              <a:t>Cincinnati Sub-Area Spill Response </a:t>
            </a:r>
            <a:r>
              <a:rPr lang="en-US" dirty="0" smtClean="0"/>
              <a:t>Plan update</a:t>
            </a:r>
            <a:endParaRPr lang="en-US" dirty="0" smtClean="0"/>
          </a:p>
          <a:p>
            <a:pPr lvl="2"/>
            <a:r>
              <a:rPr lang="en-US" dirty="0" smtClean="0"/>
              <a:t>Catlettsburg </a:t>
            </a:r>
            <a:r>
              <a:rPr lang="en-US" dirty="0" smtClean="0"/>
              <a:t>Refinery benzene </a:t>
            </a:r>
            <a:r>
              <a:rPr lang="en-US" dirty="0" smtClean="0"/>
              <a:t>release</a:t>
            </a:r>
          </a:p>
          <a:p>
            <a:pPr lvl="2"/>
            <a:r>
              <a:rPr lang="en-US" dirty="0"/>
              <a:t>Racine Barge </a:t>
            </a:r>
            <a:r>
              <a:rPr lang="en-US" dirty="0" smtClean="0"/>
              <a:t>Incident</a:t>
            </a:r>
            <a:endParaRPr lang="en-US" dirty="0" smtClean="0"/>
          </a:p>
          <a:p>
            <a:pPr lvl="2"/>
            <a:endParaRPr lang="en-US" sz="1200" dirty="0" smtClean="0"/>
          </a:p>
          <a:p>
            <a:pPr lvl="1"/>
            <a:r>
              <a:rPr lang="en-US" dirty="0" smtClean="0"/>
              <a:t>Great </a:t>
            </a:r>
            <a:r>
              <a:rPr lang="en-US" dirty="0" smtClean="0"/>
              <a:t>Rivers Coordination Group </a:t>
            </a:r>
          </a:p>
          <a:p>
            <a:pPr lvl="2"/>
            <a:r>
              <a:rPr lang="en-US" dirty="0" smtClean="0"/>
              <a:t>Developed group charter</a:t>
            </a:r>
          </a:p>
          <a:p>
            <a:pPr lvl="2"/>
            <a:r>
              <a:rPr lang="en-US" dirty="0" smtClean="0"/>
              <a:t>Working on Incident Action Plan (IAP)</a:t>
            </a:r>
          </a:p>
          <a:p>
            <a:pPr lvl="2"/>
            <a:endParaRPr lang="en-US" sz="1200" dirty="0" smtClean="0"/>
          </a:p>
          <a:p>
            <a:r>
              <a:rPr lang="en-US" dirty="0" smtClean="0"/>
              <a:t>Region 3 Regional Response Team meeting</a:t>
            </a:r>
          </a:p>
          <a:p>
            <a:pPr lvl="1"/>
            <a:r>
              <a:rPr lang="en-US" dirty="0" smtClean="0"/>
              <a:t>Racine </a:t>
            </a:r>
            <a:r>
              <a:rPr lang="en-US" dirty="0" smtClean="0"/>
              <a:t>Barge Incident</a:t>
            </a:r>
            <a:endParaRPr lang="en-US" dirty="0" smtClean="0"/>
          </a:p>
          <a:p>
            <a:pPr lvl="1"/>
            <a:r>
              <a:rPr lang="en-US" dirty="0" smtClean="0"/>
              <a:t>Potomac </a:t>
            </a:r>
            <a:r>
              <a:rPr lang="en-US" dirty="0" smtClean="0"/>
              <a:t>Mystery Sheen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386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2015 O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  <p:sp>
        <p:nvSpPr>
          <p:cNvPr id="3" name="Title 2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Organics Detection System Sites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ODS sites run 4 samples per day on average.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Most sites collect and analyze the samples on the same day.</a:t>
            </a:r>
          </a:p>
          <a:p>
            <a:endParaRPr lang="en-US" sz="2800" dirty="0"/>
          </a:p>
          <a:p>
            <a:r>
              <a:rPr lang="en-US" sz="2800" dirty="0" smtClean="0"/>
              <a:t>Staff working </a:t>
            </a:r>
            <a:r>
              <a:rPr lang="en-US" sz="2800" dirty="0" smtClean="0"/>
              <a:t>with </a:t>
            </a:r>
            <a:r>
              <a:rPr lang="en-US" sz="2800" dirty="0" smtClean="0"/>
              <a:t>ODS operators to improve timely sample collection, analysis, and data review.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Organics Detection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89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0606442"/>
              </p:ext>
            </p:extLst>
          </p:nvPr>
        </p:nvGraphicFramePr>
        <p:xfrm>
          <a:off x="-18893" y="1066800"/>
          <a:ext cx="9178007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125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Racine Barge Incident 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Tow with 3 barges struck Racine Dam</a:t>
            </a:r>
          </a:p>
          <a:p>
            <a:pPr lvl="1"/>
            <a:r>
              <a:rPr lang="en-US" dirty="0" smtClean="0"/>
              <a:t>3 million gallons of natural gas condensate onboard</a:t>
            </a:r>
          </a:p>
          <a:p>
            <a:r>
              <a:rPr lang="en-US" dirty="0" smtClean="0"/>
              <a:t>High flow conditions hampered recovery</a:t>
            </a:r>
          </a:p>
          <a:p>
            <a:endParaRPr lang="en-US" dirty="0" smtClean="0"/>
          </a:p>
          <a:p>
            <a:r>
              <a:rPr lang="en-US" dirty="0" smtClean="0"/>
              <a:t>No materials released from barges or tow</a:t>
            </a:r>
          </a:p>
          <a:p>
            <a:r>
              <a:rPr lang="en-US" dirty="0" smtClean="0"/>
              <a:t>Potential to be largest spill since Ashland oil spill in 1988.</a:t>
            </a:r>
          </a:p>
          <a:p>
            <a:pPr lvl="1"/>
            <a:r>
              <a:rPr lang="en-US" dirty="0" smtClean="0"/>
              <a:t>Significant concern for water utilities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4864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273</TotalTime>
  <Words>375</Words>
  <Application>Microsoft Office PowerPoint</Application>
  <PresentationFormat>On-screen Show (4:3)</PresentationFormat>
  <Paragraphs>77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Calibri</vt:lpstr>
      <vt:lpstr>Lucida Sans Unicode</vt:lpstr>
      <vt:lpstr>Times New Roman</vt:lpstr>
      <vt:lpstr>Verdana</vt:lpstr>
      <vt:lpstr>Wingdings 2</vt:lpstr>
      <vt:lpstr>Wingdings 3</vt:lpstr>
      <vt:lpstr>Concourse</vt:lpstr>
      <vt:lpstr>Source Water Protection &amp; Emergency Response Update</vt:lpstr>
      <vt:lpstr>Source Water Programs Update</vt:lpstr>
      <vt:lpstr>Source Water Protection Meetings</vt:lpstr>
      <vt:lpstr>Source Water Protection Meetings</vt:lpstr>
      <vt:lpstr>Emergency Response Meetings</vt:lpstr>
      <vt:lpstr>PowerPoint Presentation</vt:lpstr>
      <vt:lpstr>Organics Detection System</vt:lpstr>
      <vt:lpstr>PowerPoint Presentation</vt:lpstr>
      <vt:lpstr>Racine Barge Incident Summary </vt:lpstr>
      <vt:lpstr>Tow and Barges Pinned Against Dam Face</vt:lpstr>
      <vt:lpstr>Tow Stuck in Dam Gate</vt:lpstr>
      <vt:lpstr>Water Utility Notifications</vt:lpstr>
      <vt:lpstr>Questions?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Committee Meeting June 7, 8 2016</dc:title>
  <dc:creator>jerry</dc:creator>
  <cp:lastModifiedBy>Sam Dinkins</cp:lastModifiedBy>
  <cp:revision>33</cp:revision>
  <dcterms:created xsi:type="dcterms:W3CDTF">2016-06-06T14:56:17Z</dcterms:created>
  <dcterms:modified xsi:type="dcterms:W3CDTF">2017-05-30T21:09:28Z</dcterms:modified>
</cp:coreProperties>
</file>